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8" r:id="rId2"/>
    <p:sldId id="274" r:id="rId3"/>
    <p:sldId id="277" r:id="rId4"/>
    <p:sldId id="278" r:id="rId5"/>
    <p:sldId id="279" r:id="rId6"/>
    <p:sldId id="280" r:id="rId7"/>
    <p:sldId id="27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E3D3C"/>
    <a:srgbClr val="6F777D"/>
    <a:srgbClr val="D44500"/>
    <a:srgbClr val="E8E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57" autoAdjust="0"/>
  </p:normalViewPr>
  <p:slideViewPr>
    <p:cSldViewPr snapToGrid="0" snapToObjects="1" showGuides="1">
      <p:cViewPr varScale="1">
        <p:scale>
          <a:sx n="80" d="100"/>
          <a:sy n="80" d="100"/>
        </p:scale>
        <p:origin x="58" y="18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68" d="100"/>
          <a:sy n="168" d="100"/>
        </p:scale>
        <p:origin x="49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B0E00-9206-3A4E-AD6C-96DEFB21C943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22BF1-4B9E-BC44-AF37-A026AB48E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FCD27-4B6F-264E-84EB-01FB92F2B3E8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E360-FF46-004C-BFD2-6B36BE4C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4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7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7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81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57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60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45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0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ange color field [design object]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>
          <a:xfrm>
            <a:off x="10980234" y="6325460"/>
            <a:ext cx="754565" cy="365125"/>
          </a:xfrm>
        </p:spPr>
        <p:txBody>
          <a:bodyPr/>
          <a:lstStyle/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resentation Title"/>
          <p:cNvSpPr>
            <a:spLocks noGrp="1"/>
          </p:cNvSpPr>
          <p:nvPr>
            <p:ph type="title" hasCustomPrompt="1"/>
          </p:nvPr>
        </p:nvSpPr>
        <p:spPr>
          <a:xfrm>
            <a:off x="457200" y="2362200"/>
            <a:ext cx="5060092" cy="2444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800">
                <a:latin typeface="Sherman Serif Book" charset="0"/>
                <a:ea typeface="Sherman Serif Book" charset="0"/>
                <a:cs typeface="Sherman Serif Book" charset="0"/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20" name="Picture"/>
          <p:cNvSpPr>
            <a:spLocks noGrp="1"/>
          </p:cNvSpPr>
          <p:nvPr>
            <p:ph type="pic" sz="quarter" idx="15" hasCustomPrompt="1"/>
          </p:nvPr>
        </p:nvSpPr>
        <p:spPr>
          <a:xfrm>
            <a:off x="6091706" y="0"/>
            <a:ext cx="6100293" cy="68580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aseline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r>
              <a:rPr lang="en-US" dirty="0"/>
              <a:t>Drag photo here or click image icon to select a photo</a:t>
            </a:r>
          </a:p>
        </p:txBody>
      </p:sp>
      <p:sp>
        <p:nvSpPr>
          <p:cNvPr id="13" name="Presenter’s Name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181601"/>
            <a:ext cx="5060092" cy="360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 </a:t>
            </a:r>
          </a:p>
        </p:txBody>
      </p:sp>
      <p:sp>
        <p:nvSpPr>
          <p:cNvPr id="15" name="Presenter’s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567346"/>
            <a:ext cx="5060092" cy="6507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1" baseline="0">
                <a:solidFill>
                  <a:schemeClr val="bg1"/>
                </a:solidFill>
                <a:latin typeface="Sherman Serif Book" charset="0"/>
                <a:ea typeface="Sherman Serif Book" charset="0"/>
                <a:cs typeface="Sherman Serif Book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Title</a:t>
            </a:r>
          </a:p>
        </p:txBody>
      </p:sp>
      <p:pic>
        <p:nvPicPr>
          <p:cNvPr id="18" name="Syracuse University logo" descr="Official Syracuse University identity wordmark" title="Syracuse University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17" y="561560"/>
            <a:ext cx="2550368" cy="384302"/>
          </a:xfrm>
          <a:prstGeom prst="rect">
            <a:avLst/>
          </a:prstGeom>
        </p:spPr>
      </p:pic>
      <p:sp>
        <p:nvSpPr>
          <p:cNvPr id="7" name="Syracuse University Division Name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" y="914400"/>
            <a:ext cx="5060092" cy="6122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School, Division, Office or Department Name, if applicable</a:t>
            </a:r>
          </a:p>
        </p:txBody>
      </p:sp>
      <p:sp>
        <p:nvSpPr>
          <p:cNvPr id="16" name="Date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369449"/>
            <a:ext cx="5060092" cy="250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 i="0" baseline="0">
                <a:solidFill>
                  <a:schemeClr val="bg1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1" name="Hairline rule [design object]"/>
          <p:cNvCxnSpPr/>
          <p:nvPr userDrawn="1"/>
        </p:nvCxnSpPr>
        <p:spPr>
          <a:xfrm>
            <a:off x="562234" y="6196912"/>
            <a:ext cx="49056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49130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/>
          <a:lstStyle>
            <a:lvl1pPr>
              <a:defRPr b="0" i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>
                <a:latin typeface="Sherman Serif Book" charset="0"/>
                <a:ea typeface="Sherman Serif Book" charset="0"/>
                <a:cs typeface="Sherman Serif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, if applicable"/>
          <p:cNvSpPr>
            <a:spLocks noGrp="1"/>
          </p:cNvSpPr>
          <p:nvPr>
            <p:ph sz="quarter" idx="16" hasCustomPrompt="1"/>
          </p:nvPr>
        </p:nvSpPr>
        <p:spPr>
          <a:xfrm>
            <a:off x="457200" y="1093152"/>
            <a:ext cx="10438818" cy="461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1">
                <a:solidFill>
                  <a:srgbClr val="3E3D3C"/>
                </a:solidFill>
                <a:latin typeface="Sherman Serif Book" charset="0"/>
                <a:ea typeface="Sherman Serif Book" charset="0"/>
                <a:cs typeface="Sherman Serif Book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subtitle, if applicable</a:t>
            </a:r>
          </a:p>
        </p:txBody>
      </p:sp>
      <p:sp>
        <p:nvSpPr>
          <p:cNvPr id="12" name="Main slide content text"/>
          <p:cNvSpPr>
            <a:spLocks noGrp="1"/>
          </p:cNvSpPr>
          <p:nvPr>
            <p:ph type="body" sz="quarter" idx="17"/>
          </p:nvPr>
        </p:nvSpPr>
        <p:spPr>
          <a:xfrm>
            <a:off x="457200" y="1876680"/>
            <a:ext cx="10438818" cy="37813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 i="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6" name="Division Name, if applicable"/>
          <p:cNvSpPr>
            <a:spLocks noGrp="1"/>
          </p:cNvSpPr>
          <p:nvPr>
            <p:ph type="body" sz="quarter" idx="18" hasCustomPrompt="1"/>
          </p:nvPr>
        </p:nvSpPr>
        <p:spPr>
          <a:xfrm>
            <a:off x="1988966" y="6334305"/>
            <a:ext cx="8907052" cy="36353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0" i="0">
                <a:solidFill>
                  <a:srgbClr val="6F777D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  <p:extLst>
      <p:ext uri="{BB962C8B-B14F-4D97-AF65-F5344CB8AC3E}">
        <p14:creationId xmlns:p14="http://schemas.microsoft.com/office/powerpoint/2010/main" val="16882040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ange color field [design object]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/>
          <a:lstStyle>
            <a:lvl1pPr>
              <a:defRPr b="0" i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Section Title text"/>
          <p:cNvSpPr>
            <a:spLocks noGrp="1"/>
          </p:cNvSpPr>
          <p:nvPr>
            <p:ph type="title" hasCustomPrompt="1"/>
          </p:nvPr>
        </p:nvSpPr>
        <p:spPr>
          <a:xfrm>
            <a:off x="457200" y="2362200"/>
            <a:ext cx="5060092" cy="2444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800" b="0" i="0">
                <a:latin typeface="Sherman Serif Book" charset="0"/>
                <a:ea typeface="Sherman Serif Book" charset="0"/>
                <a:cs typeface="Sherman Serif Book" charset="0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Picture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"/>
            <a:ext cx="6096000" cy="6196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r>
              <a:rPr lang="en-US" dirty="0"/>
              <a:t>Drag photo here or click image icon to select a photo</a:t>
            </a:r>
          </a:p>
        </p:txBody>
      </p:sp>
      <p:pic>
        <p:nvPicPr>
          <p:cNvPr id="19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0" name="Division, if applicable"/>
          <p:cNvSpPr>
            <a:spLocks noGrp="1"/>
          </p:cNvSpPr>
          <p:nvPr>
            <p:ph type="body" sz="quarter" idx="15" hasCustomPrompt="1"/>
          </p:nvPr>
        </p:nvSpPr>
        <p:spPr>
          <a:xfrm>
            <a:off x="1988966" y="6335892"/>
            <a:ext cx="8907052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0" i="0" baseline="0">
                <a:solidFill>
                  <a:srgbClr val="6F777D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no phot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ange color field [design object]"/>
          <p:cNvSpPr/>
          <p:nvPr userDrawn="1"/>
        </p:nvSpPr>
        <p:spPr>
          <a:xfrm>
            <a:off x="0" y="0"/>
            <a:ext cx="12192000" cy="6196914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/>
          <a:lstStyle>
            <a:lvl1pPr>
              <a:defRPr b="0" i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Section Title text"/>
          <p:cNvSpPr>
            <a:spLocks noGrp="1"/>
          </p:cNvSpPr>
          <p:nvPr>
            <p:ph type="title" hasCustomPrompt="1"/>
          </p:nvPr>
        </p:nvSpPr>
        <p:spPr>
          <a:xfrm>
            <a:off x="457200" y="2362200"/>
            <a:ext cx="10438818" cy="2444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800">
                <a:latin typeface="Sherman Serif Book" charset="0"/>
                <a:ea typeface="Sherman Serif Book" charset="0"/>
                <a:cs typeface="Sherman Serif Book" charset="0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pic>
        <p:nvPicPr>
          <p:cNvPr id="11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8" name="Division, if applicable"/>
          <p:cNvSpPr>
            <a:spLocks noGrp="1"/>
          </p:cNvSpPr>
          <p:nvPr>
            <p:ph type="body" sz="quarter" idx="15" hasCustomPrompt="1"/>
          </p:nvPr>
        </p:nvSpPr>
        <p:spPr>
          <a:xfrm>
            <a:off x="1988966" y="6335892"/>
            <a:ext cx="8907052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0" i="0" baseline="0">
                <a:solidFill>
                  <a:srgbClr val="6F777D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 Bullets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/>
          <a:lstStyle>
            <a:lvl1pPr>
              <a:defRPr b="0" i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herman Serif Book" charset="0"/>
                <a:ea typeface="Sherman Serif Book" charset="0"/>
                <a:cs typeface="Sherman Serif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, if applicable"/>
          <p:cNvSpPr>
            <a:spLocks noGrp="1"/>
          </p:cNvSpPr>
          <p:nvPr>
            <p:ph sz="quarter" idx="17" hasCustomPrompt="1"/>
          </p:nvPr>
        </p:nvSpPr>
        <p:spPr>
          <a:xfrm>
            <a:off x="457200" y="1093152"/>
            <a:ext cx="5401434" cy="461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1">
                <a:solidFill>
                  <a:srgbClr val="3E3D3C"/>
                </a:solidFill>
                <a:latin typeface="Sherman Serif Book" charset="0"/>
                <a:ea typeface="Sherman Serif Book" charset="0"/>
                <a:cs typeface="Sherman Serif Book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subtitle, if applicable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457200" y="1844691"/>
            <a:ext cx="5401434" cy="3512237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b="0" i="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>
              <a:buSzPct val="60000"/>
              <a:defRPr b="0" i="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2pPr>
            <a:lvl3pPr>
              <a:buSzPct val="60000"/>
              <a:defRPr b="0" i="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3pPr>
            <a:lvl4pPr>
              <a:buSzPct val="60000"/>
              <a:defRPr b="0" i="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4pPr>
            <a:lvl5pPr>
              <a:buSzPct val="60000"/>
              <a:defRPr b="0" i="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914401"/>
            <a:ext cx="6096000" cy="52825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r>
              <a:rPr lang="en-US" dirty="0"/>
              <a:t>Drag photo here or click image icon to select a photo</a:t>
            </a:r>
          </a:p>
        </p:txBody>
      </p:sp>
      <p:pic>
        <p:nvPicPr>
          <p:cNvPr id="11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4" name="Division Name, if applicable"/>
          <p:cNvSpPr>
            <a:spLocks noGrp="1"/>
          </p:cNvSpPr>
          <p:nvPr>
            <p:ph type="body" sz="quarter" idx="19" hasCustomPrompt="1"/>
          </p:nvPr>
        </p:nvSpPr>
        <p:spPr>
          <a:xfrm>
            <a:off x="1988966" y="6334305"/>
            <a:ext cx="8907052" cy="36353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0" i="0">
                <a:solidFill>
                  <a:srgbClr val="6F777D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 Bullets (no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/>
          <a:lstStyle>
            <a:lvl1pPr>
              <a:defRPr b="0" i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herman Serif Book" charset="0"/>
                <a:ea typeface="Sherman Serif Book" charset="0"/>
                <a:cs typeface="Sherman Serif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, if applicable"/>
          <p:cNvSpPr>
            <a:spLocks noGrp="1"/>
          </p:cNvSpPr>
          <p:nvPr>
            <p:ph sz="quarter" idx="17" hasCustomPrompt="1"/>
          </p:nvPr>
        </p:nvSpPr>
        <p:spPr>
          <a:xfrm>
            <a:off x="457200" y="1093152"/>
            <a:ext cx="5401434" cy="461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1">
                <a:solidFill>
                  <a:srgbClr val="3E3D3C"/>
                </a:solidFill>
                <a:latin typeface="Sherman Serif Book" charset="0"/>
                <a:ea typeface="Sherman Serif Book" charset="0"/>
                <a:cs typeface="Sherman Serif Book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subtitle, if applicable</a:t>
            </a:r>
          </a:p>
        </p:txBody>
      </p:sp>
      <p:sp>
        <p:nvSpPr>
          <p:cNvPr id="18" name="Bullet List text"/>
          <p:cNvSpPr>
            <a:spLocks noGrp="1"/>
          </p:cNvSpPr>
          <p:nvPr>
            <p:ph type="body" sz="quarter" idx="18"/>
          </p:nvPr>
        </p:nvSpPr>
        <p:spPr>
          <a:xfrm>
            <a:off x="468931" y="1816100"/>
            <a:ext cx="11265868" cy="3512237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SzPct val="60000"/>
              <a:buFont typeface="Arial" charset="0"/>
              <a:buNone/>
              <a:defRPr sz="360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>
              <a:buSzPct val="60000"/>
              <a:defRPr sz="3200" baseline="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2pPr>
            <a:lvl3pPr>
              <a:buSzPct val="60000"/>
              <a:defRPr sz="240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3pPr>
            <a:lvl4pPr>
              <a:buSzPct val="60000"/>
              <a:defRPr sz="200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4pPr>
            <a:lvl5pPr>
              <a:buSzPct val="60000"/>
              <a:defRPr sz="200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1" name="Division Name, if applicable"/>
          <p:cNvSpPr>
            <a:spLocks noGrp="1"/>
          </p:cNvSpPr>
          <p:nvPr>
            <p:ph type="body" sz="quarter" idx="19" hasCustomPrompt="1"/>
          </p:nvPr>
        </p:nvSpPr>
        <p:spPr>
          <a:xfrm>
            <a:off x="1988966" y="6334305"/>
            <a:ext cx="8907052" cy="36353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0" i="0">
                <a:solidFill>
                  <a:srgbClr val="6F777D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 w/ Sideba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range color field [design object]"/>
          <p:cNvSpPr/>
          <p:nvPr userDrawn="1"/>
        </p:nvSpPr>
        <p:spPr>
          <a:xfrm>
            <a:off x="8645302" y="0"/>
            <a:ext cx="3546699" cy="6196914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/>
          <a:lstStyle>
            <a:lvl1pPr>
              <a:defRPr b="0" i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"/>
          <p:cNvSpPr>
            <a:spLocks noGrp="1"/>
          </p:cNvSpPr>
          <p:nvPr>
            <p:ph type="pic" sz="quarter" idx="15" hasCustomPrompt="1"/>
          </p:nvPr>
        </p:nvSpPr>
        <p:spPr>
          <a:xfrm>
            <a:off x="1" y="0"/>
            <a:ext cx="8645302" cy="6196914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 i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photo here or click image icon to select a photo</a:t>
            </a:r>
          </a:p>
        </p:txBody>
      </p:sp>
      <p:pic>
        <p:nvPicPr>
          <p:cNvPr id="22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3" name="Title"/>
          <p:cNvSpPr>
            <a:spLocks noGrp="1"/>
          </p:cNvSpPr>
          <p:nvPr>
            <p:ph type="title" hasCustomPrompt="1"/>
          </p:nvPr>
        </p:nvSpPr>
        <p:spPr>
          <a:xfrm>
            <a:off x="8839201" y="914399"/>
            <a:ext cx="2895598" cy="11201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0" i="0" baseline="0">
                <a:solidFill>
                  <a:schemeClr val="bg1"/>
                </a:solidFill>
                <a:latin typeface="Sherman Serif Book" charset="0"/>
                <a:ea typeface="Sherman Serif Book" charset="0"/>
                <a:cs typeface="Sherman Serif Book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Main content or caption text"/>
          <p:cNvSpPr>
            <a:spLocks noGrp="1"/>
          </p:cNvSpPr>
          <p:nvPr>
            <p:ph type="body" sz="quarter" idx="19" hasCustomPrompt="1"/>
          </p:nvPr>
        </p:nvSpPr>
        <p:spPr>
          <a:xfrm>
            <a:off x="8839200" y="2362200"/>
            <a:ext cx="2895600" cy="346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 baseline="0">
                <a:solidFill>
                  <a:schemeClr val="bg1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z="1600" dirty="0"/>
              <a:t>Click to add text </a:t>
            </a:r>
            <a:endParaRPr lang="en-US" dirty="0"/>
          </a:p>
        </p:txBody>
      </p:sp>
      <p:sp>
        <p:nvSpPr>
          <p:cNvPr id="16" name="Division Name, if applicable"/>
          <p:cNvSpPr>
            <a:spLocks noGrp="1"/>
          </p:cNvSpPr>
          <p:nvPr>
            <p:ph type="body" sz="quarter" idx="20" hasCustomPrompt="1"/>
          </p:nvPr>
        </p:nvSpPr>
        <p:spPr>
          <a:xfrm>
            <a:off x="1988966" y="6334305"/>
            <a:ext cx="8907052" cy="36353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0" i="0">
                <a:solidFill>
                  <a:srgbClr val="6F777D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/>
          <a:lstStyle>
            <a:lvl1pPr>
              <a:defRPr b="0" i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herman Serif Book" charset="0"/>
                <a:ea typeface="Sherman Serif Book" charset="0"/>
                <a:cs typeface="Sherman Serif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able content"/>
          <p:cNvSpPr>
            <a:spLocks noGrp="1"/>
          </p:cNvSpPr>
          <p:nvPr>
            <p:ph type="tbl" sz="quarter" idx="11" hasCustomPrompt="1"/>
          </p:nvPr>
        </p:nvSpPr>
        <p:spPr>
          <a:xfrm>
            <a:off x="457201" y="1806575"/>
            <a:ext cx="11277600" cy="38582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r>
              <a:rPr lang="en-US" dirty="0"/>
              <a:t>Click to add table</a:t>
            </a:r>
          </a:p>
        </p:txBody>
      </p:sp>
      <p:pic>
        <p:nvPicPr>
          <p:cNvPr id="9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8" name="Division Name, if applicable"/>
          <p:cNvSpPr>
            <a:spLocks noGrp="1"/>
          </p:cNvSpPr>
          <p:nvPr>
            <p:ph type="body" sz="quarter" idx="20" hasCustomPrompt="1"/>
          </p:nvPr>
        </p:nvSpPr>
        <p:spPr>
          <a:xfrm>
            <a:off x="1988966" y="6334305"/>
            <a:ext cx="8907052" cy="36353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0" i="0">
                <a:solidFill>
                  <a:srgbClr val="6F777D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1600" y="63254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rgbClr val="D44500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E8E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3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58" r:id="rId3"/>
    <p:sldLayoutId id="2147483661" r:id="rId4"/>
    <p:sldLayoutId id="2147483667" r:id="rId5"/>
    <p:sldLayoutId id="2147483668" r:id="rId6"/>
    <p:sldLayoutId id="2147483663" r:id="rId7"/>
    <p:sldLayoutId id="2147483669" r:id="rId8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7392" userDrawn="1">
          <p15:clr>
            <a:srgbClr val="F26B43"/>
          </p15:clr>
        </p15:guide>
        <p15:guide id="5" orient="horz" pos="2376" userDrawn="1">
          <p15:clr>
            <a:srgbClr val="F26B43"/>
          </p15:clr>
        </p15:guide>
        <p15:guide id="6" orient="horz" pos="3264" userDrawn="1">
          <p15:clr>
            <a:srgbClr val="F26B43"/>
          </p15:clr>
        </p15:guide>
        <p15:guide id="7" orient="horz" pos="1488" userDrawn="1">
          <p15:clr>
            <a:srgbClr val="F26B43"/>
          </p15:clr>
        </p15:guide>
        <p15:guide id="8" orient="horz" pos="4128" userDrawn="1">
          <p15:clr>
            <a:srgbClr val="F26B43"/>
          </p15:clr>
        </p15:guide>
        <p15:guide id="9" orient="horz" pos="576" userDrawn="1">
          <p15:clr>
            <a:srgbClr val="F26B43"/>
          </p15:clr>
        </p15:guide>
        <p15:guide id="10" pos="55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zyaq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osf.io/zyaqn/wiki/hom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esentation Title"/>
          <p:cNvSpPr>
            <a:spLocks noGrp="1"/>
          </p:cNvSpPr>
          <p:nvPr>
            <p:ph type="title"/>
          </p:nvPr>
        </p:nvSpPr>
        <p:spPr>
          <a:xfrm>
            <a:off x="464564" y="2165636"/>
            <a:ext cx="5060092" cy="923340"/>
          </a:xfrm>
        </p:spPr>
        <p:txBody>
          <a:bodyPr/>
          <a:lstStyle/>
          <a:p>
            <a:r>
              <a:rPr lang="en-US" dirty="0"/>
              <a:t>Major city Crime</a:t>
            </a:r>
          </a:p>
        </p:txBody>
      </p:sp>
      <p:pic>
        <p:nvPicPr>
          <p:cNvPr id="8" name="Picture" descr="Aerial photo of the Quad during summer at Syracuse University.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r="11"/>
          <a:stretch>
            <a:fillRect/>
          </a:stretch>
        </p:blipFill>
        <p:spPr/>
      </p:pic>
      <p:sp>
        <p:nvSpPr>
          <p:cNvPr id="3" name="Presenter’s Name"/>
          <p:cNvSpPr>
            <a:spLocks noGrp="1"/>
          </p:cNvSpPr>
          <p:nvPr>
            <p:ph type="body" sz="quarter" idx="12"/>
          </p:nvPr>
        </p:nvSpPr>
        <p:spPr>
          <a:xfrm>
            <a:off x="457200" y="776237"/>
            <a:ext cx="5060092" cy="360784"/>
          </a:xfrm>
        </p:spPr>
        <p:txBody>
          <a:bodyPr/>
          <a:lstStyle/>
          <a:p>
            <a:r>
              <a:rPr lang="en-US" sz="3200" dirty="0"/>
              <a:t>Justin Pate</a:t>
            </a:r>
          </a:p>
        </p:txBody>
      </p:sp>
      <p:sp>
        <p:nvSpPr>
          <p:cNvPr id="4" name="Presenter’s Title"/>
          <p:cNvSpPr>
            <a:spLocks noGrp="1"/>
          </p:cNvSpPr>
          <p:nvPr>
            <p:ph type="body" sz="quarter" idx="14"/>
          </p:nvPr>
        </p:nvSpPr>
        <p:spPr>
          <a:xfrm>
            <a:off x="464564" y="1679053"/>
            <a:ext cx="5060092" cy="650730"/>
          </a:xfrm>
        </p:spPr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7" name="Syracuse University Division Name"/>
          <p:cNvSpPr>
            <a:spLocks noGrp="1"/>
          </p:cNvSpPr>
          <p:nvPr>
            <p:ph type="body" sz="quarter" idx="19"/>
          </p:nvPr>
        </p:nvSpPr>
        <p:spPr>
          <a:xfrm>
            <a:off x="464564" y="1243754"/>
            <a:ext cx="5060092" cy="612214"/>
          </a:xfrm>
        </p:spPr>
        <p:txBody>
          <a:bodyPr/>
          <a:lstStyle/>
          <a:p>
            <a:r>
              <a:rPr lang="en-US" sz="2400" dirty="0"/>
              <a:t>IST-652</a:t>
            </a:r>
          </a:p>
        </p:txBody>
      </p:sp>
      <p:sp>
        <p:nvSpPr>
          <p:cNvPr id="6" name="Date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NOVEMBER 28, 2017</a:t>
            </a:r>
          </a:p>
        </p:txBody>
      </p:sp>
      <p:sp>
        <p:nvSpPr>
          <p:cNvPr id="9" name="Presenter’s Title">
            <a:extLst>
              <a:ext uri="{FF2B5EF4-FFF2-40B4-BE49-F238E27FC236}">
                <a16:creationId xmlns:a16="http://schemas.microsoft.com/office/drawing/2014/main" id="{2E64E417-82D3-44AC-A9A3-25C4D9AA3012}"/>
              </a:ext>
            </a:extLst>
          </p:cNvPr>
          <p:cNvSpPr txBox="1">
            <a:spLocks/>
          </p:cNvSpPr>
          <p:nvPr/>
        </p:nvSpPr>
        <p:spPr>
          <a:xfrm>
            <a:off x="457200" y="3178270"/>
            <a:ext cx="5060092" cy="6507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400" b="0" i="1" kern="1200" baseline="0">
                <a:solidFill>
                  <a:schemeClr val="bg1"/>
                </a:solidFill>
                <a:latin typeface="Sherman Serif Book" charset="0"/>
                <a:ea typeface="Sherman Serif Book" charset="0"/>
                <a:cs typeface="Sherman Serif Boo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analysis of crime breakdown in major cities.</a:t>
            </a:r>
          </a:p>
          <a:p>
            <a:endParaRPr lang="en-US" dirty="0"/>
          </a:p>
          <a:p>
            <a:r>
              <a:rPr lang="en-US" dirty="0" err="1"/>
              <a:t>Datasource</a:t>
            </a:r>
            <a:r>
              <a:rPr lang="en-US" dirty="0"/>
              <a:t>:</a:t>
            </a:r>
          </a:p>
          <a:p>
            <a:r>
              <a:rPr lang="en-US" dirty="0"/>
              <a:t>Government Crime open data source  </a:t>
            </a:r>
          </a:p>
          <a:p>
            <a:r>
              <a:rPr lang="en-US" dirty="0"/>
              <a:t>Major city selection for 2018</a:t>
            </a:r>
          </a:p>
        </p:txBody>
      </p:sp>
    </p:spTree>
    <p:extLst>
      <p:ext uri="{BB962C8B-B14F-4D97-AF65-F5344CB8AC3E}">
        <p14:creationId xmlns:p14="http://schemas.microsoft.com/office/powerpoint/2010/main" val="1850001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Datasource</a:t>
            </a:r>
            <a:endParaRPr lang="en-US" dirty="0"/>
          </a:p>
        </p:txBody>
      </p:sp>
      <p:sp>
        <p:nvSpPr>
          <p:cNvPr id="3" name="Main slide content text"/>
          <p:cNvSpPr>
            <a:spLocks noGrp="1"/>
          </p:cNvSpPr>
          <p:nvPr>
            <p:ph type="body" sz="quarter" idx="17"/>
          </p:nvPr>
        </p:nvSpPr>
        <p:spPr>
          <a:xfrm>
            <a:off x="235258" y="953404"/>
            <a:ext cx="10438818" cy="848764"/>
          </a:xfrm>
        </p:spPr>
        <p:txBody>
          <a:bodyPr/>
          <a:lstStyle/>
          <a:p>
            <a:r>
              <a:rPr lang="en-US" sz="2000" dirty="0"/>
              <a:t>The open crime database came from </a:t>
            </a:r>
            <a:r>
              <a:rPr lang="en-US" sz="2000" dirty="0">
                <a:hlinkClick r:id="rId3"/>
              </a:rPr>
              <a:t>https://osf.io/zyaqn/</a:t>
            </a:r>
            <a:endParaRPr lang="en-US" sz="2000" dirty="0"/>
          </a:p>
          <a:p>
            <a:r>
              <a:rPr lang="en-US" sz="2000" dirty="0"/>
              <a:t>This is a publicly posted open database that includes crime statistics. Wiki does a good job at describing the dataset in the following Link </a:t>
            </a:r>
            <a:r>
              <a:rPr lang="en-US" sz="2000" dirty="0">
                <a:hlinkClick r:id="rId4"/>
              </a:rPr>
              <a:t>https://osf.io/zyaqn/wiki/home/</a:t>
            </a:r>
            <a:endParaRPr lang="en-US" sz="2000" dirty="0"/>
          </a:p>
          <a:p>
            <a:r>
              <a:rPr lang="en-US" sz="2000" dirty="0"/>
              <a:t>Sample of dataset is below.</a:t>
            </a:r>
          </a:p>
          <a:p>
            <a:endParaRPr lang="en-US" sz="2000" dirty="0"/>
          </a:p>
          <a:p>
            <a:endParaRPr lang="en-US" sz="2800" dirty="0"/>
          </a:p>
        </p:txBody>
      </p:sp>
      <p:sp>
        <p:nvSpPr>
          <p:cNvPr id="8" name="Division Name, if applicable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The visualization above if from an aerostructures manufacturing company reflecting quality/defect data on actual products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59BE5-A182-4C32-83CF-323E7F24C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4414" y="2269928"/>
            <a:ext cx="8372429" cy="3289711"/>
          </a:xfrm>
          <a:prstGeom prst="rect">
            <a:avLst/>
          </a:prstGeom>
        </p:spPr>
      </p:pic>
      <p:sp>
        <p:nvSpPr>
          <p:cNvPr id="9" name="Main slide content text">
            <a:extLst>
              <a:ext uri="{FF2B5EF4-FFF2-40B4-BE49-F238E27FC236}">
                <a16:creationId xmlns:a16="http://schemas.microsoft.com/office/drawing/2014/main" id="{B73988A9-582E-4BD7-9033-F1A1C5509C63}"/>
              </a:ext>
            </a:extLst>
          </p:cNvPr>
          <p:cNvSpPr txBox="1">
            <a:spLocks/>
          </p:cNvSpPr>
          <p:nvPr/>
        </p:nvSpPr>
        <p:spPr>
          <a:xfrm>
            <a:off x="235258" y="2360285"/>
            <a:ext cx="3284738" cy="31089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400" b="0" i="0" kern="120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r>
              <a:rPr lang="en-US" sz="2800" dirty="0"/>
              <a:t>Pre-Processing?</a:t>
            </a:r>
          </a:p>
          <a:p>
            <a:r>
              <a:rPr lang="en-US" sz="1600" dirty="0"/>
              <a:t>The </a:t>
            </a:r>
            <a:r>
              <a:rPr lang="en-US" sz="1600" dirty="0" err="1"/>
              <a:t>datasource</a:t>
            </a:r>
            <a:r>
              <a:rPr lang="en-US" sz="1600" dirty="0"/>
              <a:t> is relatively clean with a few fields that are someone duplicates that you would not want to consider in your analysis.  </a:t>
            </a:r>
            <a:r>
              <a:rPr lang="en-US" sz="1600" dirty="0" err="1"/>
              <a:t>Offense_code</a:t>
            </a:r>
            <a:r>
              <a:rPr lang="en-US" sz="1600" dirty="0"/>
              <a:t> is directly related to offense type.  For charting, it is necessary to sample as the </a:t>
            </a:r>
            <a:r>
              <a:rPr lang="en-US" sz="1600" dirty="0" err="1"/>
              <a:t>datasource</a:t>
            </a:r>
            <a:r>
              <a:rPr lang="en-US" sz="1600" dirty="0"/>
              <a:t> is extremely large.  The data source by default is in a *.</a:t>
            </a:r>
            <a:r>
              <a:rPr lang="en-US" sz="1600" dirty="0" err="1"/>
              <a:t>gz</a:t>
            </a:r>
            <a:r>
              <a:rPr lang="en-US" sz="1600" dirty="0"/>
              <a:t> file so will need to be opened using compression = “</a:t>
            </a:r>
            <a:r>
              <a:rPr lang="en-US" sz="1600" dirty="0" err="1"/>
              <a:t>gzip</a:t>
            </a:r>
            <a:r>
              <a:rPr lang="en-US" sz="1600" dirty="0"/>
              <a:t>”.</a:t>
            </a:r>
          </a:p>
          <a:p>
            <a:endParaRPr lang="en-US" sz="20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427830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B97F682-437D-497E-8681-8A58B5DB2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6" y="1286914"/>
            <a:ext cx="5838824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Goals</a:t>
            </a:r>
          </a:p>
        </p:txBody>
      </p:sp>
      <p:sp>
        <p:nvSpPr>
          <p:cNvPr id="3" name="Main slide content text"/>
          <p:cNvSpPr>
            <a:spLocks noGrp="1"/>
          </p:cNvSpPr>
          <p:nvPr>
            <p:ph type="body" sz="quarter" idx="17"/>
          </p:nvPr>
        </p:nvSpPr>
        <p:spPr>
          <a:xfrm>
            <a:off x="82859" y="953404"/>
            <a:ext cx="7365692" cy="848764"/>
          </a:xfrm>
        </p:spPr>
        <p:txBody>
          <a:bodyPr/>
          <a:lstStyle/>
          <a:p>
            <a:r>
              <a:rPr lang="en-US" sz="2000" dirty="0"/>
              <a:t>Using python functions in google Collaboratory the following questions will be answered.</a:t>
            </a:r>
          </a:p>
          <a:p>
            <a:endParaRPr lang="en-US" sz="2000" dirty="0"/>
          </a:p>
          <a:p>
            <a:pPr marL="457200" indent="-457200">
              <a:buAutoNum type="arabicPeriod"/>
            </a:pPr>
            <a:r>
              <a:rPr lang="en-US" sz="2800" dirty="0"/>
              <a:t>Can the type of crime and density be identified by city so that law enforcement can alter a plan for prevention and detection?</a:t>
            </a:r>
          </a:p>
          <a:p>
            <a:pPr marL="457200" indent="-457200">
              <a:buAutoNum type="arabicPeriod"/>
            </a:pPr>
            <a:endParaRPr lang="en-US" sz="2800" dirty="0"/>
          </a:p>
          <a:p>
            <a:pPr marL="457200" indent="-457200">
              <a:buAutoNum type="arabicPeriod"/>
            </a:pPr>
            <a:endParaRPr lang="en-US" sz="2800" dirty="0"/>
          </a:p>
          <a:p>
            <a:pPr marL="457200" indent="-457200">
              <a:buAutoNum type="arabicPeriod"/>
            </a:pPr>
            <a:r>
              <a:rPr lang="en-US" sz="2800" dirty="0"/>
              <a:t>Can the latitude and longitude values be used as a tool for home buying and law enforcement concentration as well?</a:t>
            </a:r>
          </a:p>
          <a:p>
            <a:endParaRPr lang="en-US" sz="1800" dirty="0"/>
          </a:p>
          <a:p>
            <a:endParaRPr lang="en-US" sz="2800" dirty="0"/>
          </a:p>
        </p:txBody>
      </p:sp>
      <p:sp>
        <p:nvSpPr>
          <p:cNvPr id="8" name="Division Name, if applicable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What questions will be answered from this analysis?</a:t>
            </a:r>
          </a:p>
        </p:txBody>
      </p:sp>
    </p:spTree>
    <p:extLst>
      <p:ext uri="{BB962C8B-B14F-4D97-AF65-F5344CB8AC3E}">
        <p14:creationId xmlns:p14="http://schemas.microsoft.com/office/powerpoint/2010/main" val="167618770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Methods—Program Type</a:t>
            </a:r>
          </a:p>
        </p:txBody>
      </p:sp>
      <p:sp>
        <p:nvSpPr>
          <p:cNvPr id="3" name="Main slide content text"/>
          <p:cNvSpPr>
            <a:spLocks noGrp="1"/>
          </p:cNvSpPr>
          <p:nvPr>
            <p:ph type="body" sz="quarter" idx="17"/>
          </p:nvPr>
        </p:nvSpPr>
        <p:spPr>
          <a:xfrm>
            <a:off x="82858" y="953404"/>
            <a:ext cx="12109141" cy="848764"/>
          </a:xfrm>
        </p:spPr>
        <p:txBody>
          <a:bodyPr/>
          <a:lstStyle/>
          <a:p>
            <a:r>
              <a:rPr lang="en-US" sz="2000" dirty="0"/>
              <a:t>Using variations of Visual Data representation and aggregates, conclusions can be made regarding city and crime type and density.  The first primary tool used is a mapping tool where a function is created in the program that controls the initial map zoom and the re-centering of the map based on the data to be displayed.  The second primary tool used is </a:t>
            </a:r>
            <a:r>
              <a:rPr lang="en-US" sz="2000" dirty="0" err="1"/>
              <a:t>plotly.express</a:t>
            </a:r>
            <a:r>
              <a:rPr lang="en-US" sz="2000" dirty="0"/>
              <a:t> which is a phenomenal interactive visualization tool that can be imported into python.</a:t>
            </a:r>
          </a:p>
          <a:p>
            <a:r>
              <a:rPr lang="en-US" sz="1800" dirty="0"/>
              <a:t>Interactive demonstration of the below visualizations to be given NOW!.  All visualizations can also be found in write up.</a:t>
            </a:r>
          </a:p>
          <a:p>
            <a:endParaRPr lang="en-US" sz="2800" dirty="0"/>
          </a:p>
        </p:txBody>
      </p:sp>
      <p:sp>
        <p:nvSpPr>
          <p:cNvPr id="8" name="Division Name, if applicable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Live Demo of Python Program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9AF0C5-6BF5-417B-8D68-F6014F42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95" y="2838450"/>
            <a:ext cx="3767758" cy="1435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3362BA-4CA2-403E-A9E1-9E9F23FC9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91026"/>
            <a:ext cx="3801653" cy="1538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6C1C65-CD78-4D7E-A71E-6961DABF7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746" y="2838450"/>
            <a:ext cx="3767758" cy="3091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6FF9D4-99DC-4CB7-8839-A62F62A77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2397" y="2838450"/>
            <a:ext cx="3552074" cy="1435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916FFE-9902-4CFF-B8A9-14B4F6339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891" y="4475917"/>
            <a:ext cx="3552580" cy="146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71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Main slide content text"/>
          <p:cNvSpPr>
            <a:spLocks noGrp="1"/>
          </p:cNvSpPr>
          <p:nvPr>
            <p:ph type="body" sz="quarter" idx="17"/>
          </p:nvPr>
        </p:nvSpPr>
        <p:spPr>
          <a:xfrm>
            <a:off x="261327" y="892253"/>
            <a:ext cx="12109141" cy="848764"/>
          </a:xfrm>
        </p:spPr>
        <p:txBody>
          <a:bodyPr/>
          <a:lstStyle/>
          <a:p>
            <a:r>
              <a:rPr lang="en-US" sz="2000" dirty="0"/>
              <a:t>Some simple aggregation and visual analysis below allow some very confident and quick conclusions.</a:t>
            </a:r>
            <a:endParaRPr lang="en-US" sz="1800" dirty="0"/>
          </a:p>
          <a:p>
            <a:endParaRPr lang="en-US" sz="2800" dirty="0"/>
          </a:p>
        </p:txBody>
      </p:sp>
      <p:sp>
        <p:nvSpPr>
          <p:cNvPr id="8" name="Division Name, if applicable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What questions will be answered from this analysis?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284418-2F5E-4446-8414-B770A07C8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623" y="1217676"/>
            <a:ext cx="5272486" cy="21824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C5384F-0BE2-4C10-A749-B5D947571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044" y="3457882"/>
            <a:ext cx="4839144" cy="26102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7B2AD9-B43A-46F0-8CDC-0E3F83E04A7C}"/>
              </a:ext>
            </a:extLst>
          </p:cNvPr>
          <p:cNvCxnSpPr/>
          <p:nvPr/>
        </p:nvCxnSpPr>
        <p:spPr>
          <a:xfrm flipH="1" flipV="1">
            <a:off x="10646467" y="3269645"/>
            <a:ext cx="668942" cy="1038688"/>
          </a:xfrm>
          <a:prstGeom prst="straightConnector1">
            <a:avLst/>
          </a:prstGeom>
          <a:ln w="6032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7D1F213-E69B-4495-9FA5-7BCE37D44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568" y="1443175"/>
            <a:ext cx="2058055" cy="4461421"/>
          </a:xfrm>
          <a:prstGeom prst="rect">
            <a:avLst/>
          </a:prstGeom>
        </p:spPr>
      </p:pic>
      <p:sp>
        <p:nvSpPr>
          <p:cNvPr id="16" name="Main slide content text">
            <a:extLst>
              <a:ext uri="{FF2B5EF4-FFF2-40B4-BE49-F238E27FC236}">
                <a16:creationId xmlns:a16="http://schemas.microsoft.com/office/drawing/2014/main" id="{1650A2D6-25C4-4B0E-968E-108429725B94}"/>
              </a:ext>
            </a:extLst>
          </p:cNvPr>
          <p:cNvSpPr txBox="1">
            <a:spLocks/>
          </p:cNvSpPr>
          <p:nvPr/>
        </p:nvSpPr>
        <p:spPr>
          <a:xfrm>
            <a:off x="261328" y="1297422"/>
            <a:ext cx="4348772" cy="202680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400" b="0" i="0" kern="120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New York clearly has the highest non-normalized crime rate in the dataset that is analyzed.</a:t>
            </a:r>
          </a:p>
          <a:p>
            <a:endParaRPr lang="en-US" sz="2000" dirty="0"/>
          </a:p>
          <a:p>
            <a:r>
              <a:rPr lang="en-US" sz="2000" dirty="0"/>
              <a:t>A second break down could be by crime type within the city of new York.</a:t>
            </a:r>
            <a:endParaRPr lang="en-US" sz="1800" dirty="0"/>
          </a:p>
          <a:p>
            <a:endParaRPr lang="en-US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22290C-6541-4C03-B4DF-3EFBBA4459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812" y="3298394"/>
            <a:ext cx="4268799" cy="275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442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Main slide content text"/>
          <p:cNvSpPr>
            <a:spLocks noGrp="1"/>
          </p:cNvSpPr>
          <p:nvPr>
            <p:ph type="body" sz="quarter" idx="17"/>
          </p:nvPr>
        </p:nvSpPr>
        <p:spPr>
          <a:xfrm>
            <a:off x="261327" y="892253"/>
            <a:ext cx="12109141" cy="848764"/>
          </a:xfrm>
        </p:spPr>
        <p:txBody>
          <a:bodyPr/>
          <a:lstStyle/>
          <a:p>
            <a:r>
              <a:rPr lang="en-US" sz="2000" dirty="0"/>
              <a:t>But what if I still wanted to live in New York?</a:t>
            </a:r>
          </a:p>
          <a:p>
            <a:r>
              <a:rPr lang="en-US" sz="2000" dirty="0"/>
              <a:t>Based on the tool below, a location without a large crime density could be identified.</a:t>
            </a:r>
          </a:p>
          <a:p>
            <a:endParaRPr lang="en-US" sz="2000" dirty="0"/>
          </a:p>
          <a:p>
            <a:endParaRPr lang="en-US" sz="1800" dirty="0"/>
          </a:p>
          <a:p>
            <a:endParaRPr lang="en-US" sz="2800" dirty="0"/>
          </a:p>
        </p:txBody>
      </p:sp>
      <p:sp>
        <p:nvSpPr>
          <p:cNvPr id="8" name="Division Name, if applicable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New York Crime geography.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CD652-E209-4DFA-82A7-E5CF22FB5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24050"/>
            <a:ext cx="5406293" cy="39671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A00A24-91E2-452D-B116-6E57C801E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63787"/>
            <a:ext cx="5772150" cy="2857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EC0224-82C0-42B4-942A-1C17FC5EEFF8}"/>
              </a:ext>
            </a:extLst>
          </p:cNvPr>
          <p:cNvSpPr/>
          <p:nvPr/>
        </p:nvSpPr>
        <p:spPr>
          <a:xfrm>
            <a:off x="1600200" y="4552950"/>
            <a:ext cx="2095500" cy="1066800"/>
          </a:xfrm>
          <a:prstGeom prst="roundRect">
            <a:avLst/>
          </a:prstGeom>
          <a:ln w="6032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CED22D-549C-463E-9F4A-36CA822848D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695700" y="4927060"/>
            <a:ext cx="2412321" cy="159290"/>
          </a:xfrm>
          <a:prstGeom prst="straightConnector1">
            <a:avLst/>
          </a:prstGeom>
          <a:ln w="6032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7311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Image result for questions image">
            <a:extLst>
              <a:ext uri="{FF2B5EF4-FFF2-40B4-BE49-F238E27FC236}">
                <a16:creationId xmlns:a16="http://schemas.microsoft.com/office/drawing/2014/main" id="{E3075944-DD82-4AB1-8724-04FD8760A13D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" r="2296" b="-2"/>
          <a:stretch/>
        </p:blipFill>
        <p:spPr bwMode="auto">
          <a:xfrm>
            <a:off x="6750141" y="-2008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"/>
          <p:cNvSpPr>
            <a:spLocks noGrp="1"/>
          </p:cNvSpPr>
          <p:nvPr>
            <p:ph type="sldNum" sz="quarter" idx="10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63C69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F343A32A-436A-8143-8894-653E98457856}" type="slidenum">
              <a:rPr lang="en-US" sz="15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algn="ctr">
                <a:spcAft>
                  <a:spcPts val="600"/>
                </a:spcAft>
                <a:defRPr/>
              </a:pPr>
              <a:t>7</a:t>
            </a:fld>
            <a:endParaRPr lang="en-US" sz="15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Presenter’s Name">
            <a:extLst>
              <a:ext uri="{FF2B5EF4-FFF2-40B4-BE49-F238E27FC236}">
                <a16:creationId xmlns:a16="http://schemas.microsoft.com/office/drawing/2014/main" id="{B66421B0-2EA7-4EFF-AC95-92EEF82ECB1A}"/>
              </a:ext>
            </a:extLst>
          </p:cNvPr>
          <p:cNvSpPr txBox="1">
            <a:spLocks/>
          </p:cNvSpPr>
          <p:nvPr/>
        </p:nvSpPr>
        <p:spPr>
          <a:xfrm>
            <a:off x="457200" y="776237"/>
            <a:ext cx="5060092" cy="3607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Justin Pate</a:t>
            </a:r>
          </a:p>
        </p:txBody>
      </p:sp>
      <p:sp>
        <p:nvSpPr>
          <p:cNvPr id="13" name="Syracuse University Division Name">
            <a:extLst>
              <a:ext uri="{FF2B5EF4-FFF2-40B4-BE49-F238E27FC236}">
                <a16:creationId xmlns:a16="http://schemas.microsoft.com/office/drawing/2014/main" id="{396422B5-5075-402F-9C09-1F8327C34EB9}"/>
              </a:ext>
            </a:extLst>
          </p:cNvPr>
          <p:cNvSpPr txBox="1">
            <a:spLocks/>
          </p:cNvSpPr>
          <p:nvPr/>
        </p:nvSpPr>
        <p:spPr>
          <a:xfrm>
            <a:off x="464564" y="1243754"/>
            <a:ext cx="5060092" cy="612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IST-652</a:t>
            </a:r>
          </a:p>
          <a:p>
            <a:endParaRPr lang="en-US" sz="2400" dirty="0"/>
          </a:p>
          <a:p>
            <a:r>
              <a:rPr lang="en-US" sz="2400" dirty="0"/>
              <a:t>Based on the conclusions, both questions can be answered.</a:t>
            </a:r>
          </a:p>
        </p:txBody>
      </p:sp>
      <p:sp>
        <p:nvSpPr>
          <p:cNvPr id="15" name="Presenter’s Name">
            <a:extLst>
              <a:ext uri="{FF2B5EF4-FFF2-40B4-BE49-F238E27FC236}">
                <a16:creationId xmlns:a16="http://schemas.microsoft.com/office/drawing/2014/main" id="{64DA890E-5CE6-4DBD-8C23-13E316FA6873}"/>
              </a:ext>
            </a:extLst>
          </p:cNvPr>
          <p:cNvSpPr txBox="1">
            <a:spLocks/>
          </p:cNvSpPr>
          <p:nvPr/>
        </p:nvSpPr>
        <p:spPr>
          <a:xfrm>
            <a:off x="152399" y="3966454"/>
            <a:ext cx="5800725" cy="3607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96395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yracuse_contemporary_widescreen_sherman_template" id="{D0AEB385-A3DB-6B4E-AE24-B928EB54E0A4}" vid="{5EA8934D-A3DA-174A-BCA8-702608EE01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</Words>
  <Application>Microsoft Office PowerPoint</Application>
  <PresentationFormat>Widescreen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Sherman Sans Book</vt:lpstr>
      <vt:lpstr>Sherman Serif Book</vt:lpstr>
      <vt:lpstr>Trebuchet MS</vt:lpstr>
      <vt:lpstr>Office Theme</vt:lpstr>
      <vt:lpstr>Major city Crime</vt:lpstr>
      <vt:lpstr>Datasource</vt:lpstr>
      <vt:lpstr>Analysis Goals</vt:lpstr>
      <vt:lpstr>Analysis Methods—Program Type</vt:lpstr>
      <vt:lpstr>Conclusions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Visualization Platform</dc:title>
  <dc:creator>Pate, Justin  D.</dc:creator>
  <cp:lastModifiedBy>Justin Pate</cp:lastModifiedBy>
  <cp:revision>13</cp:revision>
  <dcterms:created xsi:type="dcterms:W3CDTF">2019-11-21T16:31:06Z</dcterms:created>
  <dcterms:modified xsi:type="dcterms:W3CDTF">2019-11-28T17:36:06Z</dcterms:modified>
</cp:coreProperties>
</file>